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2" r:id="rId8"/>
    <p:sldId id="266" r:id="rId9"/>
    <p:sldId id="267" r:id="rId10"/>
    <p:sldId id="268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FED4-54D8-4CF5-8B77-9F187DEED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141A4-852F-4DF0-A603-829698391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D6233-A93B-4F1C-982D-FBB237DF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7754D-8481-45A0-84C5-BEC939B0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DA0CC-02ED-40BF-9BC8-9A7978C8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07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10BD-8212-41DE-80CB-E9B1DC0F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B2637-F3BF-4BE5-B6B3-83AF445F7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C42C0-A6E8-4DBF-9292-E00292DB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77CB8-BBCF-4B44-841B-BD89C395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54E73-677D-466E-9FA7-7F6603E1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42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99136-F8AB-47D7-9AD0-05D60D762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A7B14-DB08-40A0-97E9-27D03D83C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A2EBE-44E5-40B9-8B85-736B8F2E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EFDA2-0ED9-4769-B4B5-EA0DD449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863EF-340D-41A3-9CB2-E0867211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83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0245-69E6-4C37-9223-3D965945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7A99-9A96-4D8A-8335-DA321184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97A-2DF1-4FB6-8BEB-FB40DE5C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BADAD-4C2F-4FA7-BF37-B5729305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E9DBC-D127-4CCE-BFE2-F5622681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3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0B8C-B6A9-4713-B921-D8BE3CD5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D427D-8838-4552-9E08-02D5A5E88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1C0CA-CDF9-4D2F-9570-38CF3B0F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B99DB-FED4-4827-B142-2590AC57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2C7CE-FCFD-45C5-8B82-4BA3BB3D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3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F681-249A-41E2-AC2B-8295EEDB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DC5A3-E855-4A6D-AAC5-2EA897C15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253D8-EAD4-4008-A8B2-79F0630B1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0B80-93F2-4C95-95F1-8DA69119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4DF8F-F34C-462D-B18E-910D7763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B33AB-92D0-4B3A-A151-D3B811C6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53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2BB6-2EDB-488A-AD1A-9EAB6AEA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471B6-5E76-4CEA-A80C-931F3AABC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FFE80-8062-414E-8D94-633525907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32D34-3742-4994-9715-27D9AC0A1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C4C44-6345-4113-A788-6A457AA58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6501E-0A4E-47F2-9030-0F979EB7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7FB2F-A921-40F0-AF00-B5F86C73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23889-71A2-49A0-AC94-37BCC2FE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85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DB26-1F6F-4AD1-86DD-78387928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14D05-B577-4942-97BB-DC8ED03E9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C5850-E765-47BF-827B-D194E341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6682A-847D-4DD5-8857-41DB2F51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8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689D7-D637-42D7-A817-6FB9B02E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4FEC2-9BF8-4A12-88F6-D1677424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9E63B-3CE4-49FA-B936-EDBE03C1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83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B2D2-BFD5-42CB-B7DE-FD296728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DE6B-FED4-4D38-B2B9-FB866DAA5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60F41-2F49-48AB-A768-997236961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0F65-73DA-4112-8F81-32468992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4F9D0-86F6-4727-8628-B2EDE69A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EA589-AB9F-432D-8EE5-F1F0DC55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60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0D24-C552-4A70-AD32-FAD0B747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490E9-8A8A-4040-94E5-91BB876E3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0103D-E603-4004-AD1C-B0A48BA53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F54FF-E951-40DF-9ECC-B26495C1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5A10E-9438-477C-9A49-4AC14951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B1FD0-B43F-4D51-9C91-679B93E3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73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2ED53-1279-4C0B-B112-BDC4E8E6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9470E-B257-4159-90EA-56558247C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4E3A-F6A4-463D-9DFE-3772363E6E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FDC5C-5108-4622-B059-94FA95913A8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5177D-54A9-4B16-861A-4003F5329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0B0D0-1F24-415D-BA80-C5749FCB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9D6A0-05AA-4E66-A32C-922491414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4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omba i7+ at work">
            <a:extLst>
              <a:ext uri="{FF2B5EF4-FFF2-40B4-BE49-F238E27FC236}">
                <a16:creationId xmlns:a16="http://schemas.microsoft.com/office/drawing/2014/main" id="{B465D68B-F32F-4BA2-BA0A-FF3CE2F9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133475"/>
            <a:ext cx="85725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575AA-2274-4EE3-86D4-9B31AD95381E}"/>
              </a:ext>
            </a:extLst>
          </p:cNvPr>
          <p:cNvSpPr txBox="1"/>
          <p:nvPr/>
        </p:nvSpPr>
        <p:spPr>
          <a:xfrm>
            <a:off x="901119" y="717976"/>
            <a:ext cx="257032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Is the room clean?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A1C66-8A39-4BDF-B9FD-6ADE0C10743A}"/>
              </a:ext>
            </a:extLst>
          </p:cNvPr>
          <p:cNvSpPr txBox="1"/>
          <p:nvPr/>
        </p:nvSpPr>
        <p:spPr>
          <a:xfrm>
            <a:off x="489422" y="4211620"/>
            <a:ext cx="3094506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Physical environment – a room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F1EE-AD6C-42BF-AD94-6F66A0C76B56}"/>
              </a:ext>
            </a:extLst>
          </p:cNvPr>
          <p:cNvSpPr txBox="1"/>
          <p:nvPr/>
        </p:nvSpPr>
        <p:spPr>
          <a:xfrm>
            <a:off x="8494395" y="533309"/>
            <a:ext cx="3094506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Drive motors</a:t>
            </a:r>
          </a:p>
          <a:p>
            <a:r>
              <a:rPr lang="en-GB" sz="2400" dirty="0"/>
              <a:t>Vacuum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3812A-D5FE-4FF8-8BE3-5BD85B4F87B7}"/>
              </a:ext>
            </a:extLst>
          </p:cNvPr>
          <p:cNvSpPr txBox="1"/>
          <p:nvPr/>
        </p:nvSpPr>
        <p:spPr>
          <a:xfrm>
            <a:off x="6873167" y="4442453"/>
            <a:ext cx="4937472" cy="19389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Dirt sensor</a:t>
            </a:r>
          </a:p>
          <a:p>
            <a:r>
              <a:rPr lang="en-GB" sz="2400" dirty="0"/>
              <a:t>Infrared sensors for walls/obstacles</a:t>
            </a:r>
          </a:p>
          <a:p>
            <a:r>
              <a:rPr lang="en-GB" sz="2400" dirty="0"/>
              <a:t>Battery level</a:t>
            </a:r>
          </a:p>
          <a:p>
            <a:r>
              <a:rPr lang="en-GB" sz="2400" dirty="0"/>
              <a:t>Dirt bin level</a:t>
            </a:r>
          </a:p>
        </p:txBody>
      </p:sp>
    </p:spTree>
    <p:extLst>
      <p:ext uri="{BB962C8B-B14F-4D97-AF65-F5344CB8AC3E}">
        <p14:creationId xmlns:p14="http://schemas.microsoft.com/office/powerpoint/2010/main" val="329538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E937EE0-4B7C-41E3-A1D8-0B450EF2D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65528" r="59795" b="9057"/>
          <a:stretch/>
        </p:blipFill>
        <p:spPr bwMode="auto">
          <a:xfrm>
            <a:off x="2556996" y="1492440"/>
            <a:ext cx="4354573" cy="374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ADF71BF-A413-492C-BA31-446DA7BA8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6" t="65639" r="12655" b="8946"/>
          <a:stretch/>
        </p:blipFill>
        <p:spPr bwMode="auto">
          <a:xfrm>
            <a:off x="5508685" y="1492440"/>
            <a:ext cx="4354573" cy="374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53C5F6-E425-4FCE-8397-25FC6F5CFC45}"/>
              </a:ext>
            </a:extLst>
          </p:cNvPr>
          <p:cNvCxnSpPr/>
          <p:nvPr/>
        </p:nvCxnSpPr>
        <p:spPr>
          <a:xfrm>
            <a:off x="4714362" y="3520714"/>
            <a:ext cx="2507755" cy="0"/>
          </a:xfrm>
          <a:prstGeom prst="line">
            <a:avLst/>
          </a:prstGeom>
          <a:ln w="152400">
            <a:solidFill>
              <a:srgbClr val="92D050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1406D5D-4145-4BFA-AFCA-DFC27C47235A}"/>
              </a:ext>
            </a:extLst>
          </p:cNvPr>
          <p:cNvSpPr/>
          <p:nvPr/>
        </p:nvSpPr>
        <p:spPr>
          <a:xfrm>
            <a:off x="6705600" y="2815988"/>
            <a:ext cx="1433015" cy="13602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1C5FC-0D0E-427C-90FB-1CF4D360474D}"/>
              </a:ext>
            </a:extLst>
          </p:cNvPr>
          <p:cNvSpPr txBox="1"/>
          <p:nvPr/>
        </p:nvSpPr>
        <p:spPr>
          <a:xfrm>
            <a:off x="3374313" y="3132461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Origin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3840A-71EB-4C19-8966-4389130D9007}"/>
              </a:ext>
            </a:extLst>
          </p:cNvPr>
          <p:cNvSpPr txBox="1"/>
          <p:nvPr/>
        </p:nvSpPr>
        <p:spPr>
          <a:xfrm>
            <a:off x="5122460" y="2354323"/>
            <a:ext cx="1328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2CA6C8-3675-421D-B31E-13878C1B5BFF}"/>
              </a:ext>
            </a:extLst>
          </p:cNvPr>
          <p:cNvSpPr txBox="1"/>
          <p:nvPr/>
        </p:nvSpPr>
        <p:spPr>
          <a:xfrm>
            <a:off x="5341721" y="1478271"/>
            <a:ext cx="1253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D45483-D899-48B6-92A1-45BCD65467AB}"/>
              </a:ext>
            </a:extLst>
          </p:cNvPr>
          <p:cNvSpPr txBox="1"/>
          <p:nvPr/>
        </p:nvSpPr>
        <p:spPr>
          <a:xfrm>
            <a:off x="8145639" y="3059049"/>
            <a:ext cx="1574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Layer mask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37D371-7B69-4281-B7E2-15AEE2C3967C}"/>
              </a:ext>
            </a:extLst>
          </p:cNvPr>
          <p:cNvCxnSpPr/>
          <p:nvPr/>
        </p:nvCxnSpPr>
        <p:spPr>
          <a:xfrm>
            <a:off x="5181218" y="2832886"/>
            <a:ext cx="13647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CC45C6F-CA3C-423D-91FF-33C15C1712F3}"/>
              </a:ext>
            </a:extLst>
          </p:cNvPr>
          <p:cNvSpPr/>
          <p:nvPr/>
        </p:nvSpPr>
        <p:spPr>
          <a:xfrm rot="16200000">
            <a:off x="5867045" y="900335"/>
            <a:ext cx="202391" cy="2507756"/>
          </a:xfrm>
          <a:prstGeom prst="rightBrace">
            <a:avLst>
              <a:gd name="adj1" fmla="val 18881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C6A23-040F-48DD-822C-BBFCEF72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AI to play Mario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08848-FC83-4FD7-916A-6C93444B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Fork and clone the </a:t>
            </a:r>
            <a:r>
              <a:rPr lang="en-GB" b="1" dirty="0"/>
              <a:t>sample project </a:t>
            </a:r>
            <a:r>
              <a:rPr lang="en-GB" dirty="0"/>
              <a:t>(link on </a:t>
            </a:r>
            <a:r>
              <a:rPr lang="en-GB"/>
              <a:t>LearningSpace)</a:t>
            </a:r>
            <a:endParaRPr lang="en-GB" dirty="0"/>
          </a:p>
          <a:p>
            <a:r>
              <a:rPr lang="en-GB" dirty="0"/>
              <a:t>Load the </a:t>
            </a:r>
            <a:r>
              <a:rPr lang="en-GB" b="1" dirty="0"/>
              <a:t>Main Menu </a:t>
            </a:r>
            <a:r>
              <a:rPr lang="en-GB" dirty="0"/>
              <a:t>scene</a:t>
            </a:r>
          </a:p>
          <a:p>
            <a:r>
              <a:rPr lang="en-GB" dirty="0"/>
              <a:t>Formulate an AI controller as a set of if-then rules</a:t>
            </a:r>
          </a:p>
          <a:p>
            <a:r>
              <a:rPr lang="en-GB" dirty="0"/>
              <a:t>Code your AI logic into the </a:t>
            </a:r>
            <a:r>
              <a:rPr lang="en-GB" dirty="0">
                <a:latin typeface="Consolas" panose="020B0609020204030204" pitchFamily="49" charset="0"/>
              </a:rPr>
              <a:t>Update</a:t>
            </a:r>
            <a:r>
              <a:rPr lang="en-GB" dirty="0"/>
              <a:t> method on the </a:t>
            </a:r>
            <a:r>
              <a:rPr lang="en-GB" b="1" dirty="0" err="1"/>
              <a:t>AIMarioController.cs</a:t>
            </a:r>
            <a:r>
              <a:rPr lang="en-GB" b="1" dirty="0"/>
              <a:t> </a:t>
            </a:r>
            <a:r>
              <a:rPr lang="en-GB" dirty="0"/>
              <a:t>script</a:t>
            </a:r>
          </a:p>
          <a:p>
            <a:r>
              <a:rPr lang="en-GB" dirty="0"/>
              <a:t>Let’s see whose Mario can get the furthest!</a:t>
            </a:r>
          </a:p>
        </p:txBody>
      </p:sp>
    </p:spTree>
    <p:extLst>
      <p:ext uri="{BB962C8B-B14F-4D97-AF65-F5344CB8AC3E}">
        <p14:creationId xmlns:p14="http://schemas.microsoft.com/office/powerpoint/2010/main" val="36494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AC37F5-9ABC-4D83-AEBF-ABBB67B1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7" y="621684"/>
            <a:ext cx="10385446" cy="56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B0B305-6073-492A-96C5-4C088DF91B71}"/>
              </a:ext>
            </a:extLst>
          </p:cNvPr>
          <p:cNvSpPr txBox="1"/>
          <p:nvPr/>
        </p:nvSpPr>
        <p:spPr>
          <a:xfrm>
            <a:off x="650909" y="445021"/>
            <a:ext cx="3302391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Reach the destination</a:t>
            </a:r>
          </a:p>
          <a:p>
            <a:r>
              <a:rPr lang="en-GB" sz="2400" dirty="0"/>
              <a:t>Drive safely and legally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53DA5-53A2-48B7-A481-DEFF0C0F4AB8}"/>
              </a:ext>
            </a:extLst>
          </p:cNvPr>
          <p:cNvSpPr txBox="1"/>
          <p:nvPr/>
        </p:nvSpPr>
        <p:spPr>
          <a:xfrm>
            <a:off x="407535" y="4748432"/>
            <a:ext cx="3094506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Physical environment – road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9F278-9B52-4107-B59C-A50E0EC3B0AC}"/>
              </a:ext>
            </a:extLst>
          </p:cNvPr>
          <p:cNvSpPr txBox="1"/>
          <p:nvPr/>
        </p:nvSpPr>
        <p:spPr>
          <a:xfrm>
            <a:off x="8676365" y="369536"/>
            <a:ext cx="2646228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Steering</a:t>
            </a:r>
          </a:p>
          <a:p>
            <a:r>
              <a:rPr lang="en-GB" sz="2400" dirty="0"/>
              <a:t>Accelerator</a:t>
            </a:r>
          </a:p>
          <a:p>
            <a:r>
              <a:rPr lang="en-GB" sz="2400" dirty="0"/>
              <a:t>Brake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4AD3F-403F-4C54-A726-B3D899825676}"/>
              </a:ext>
            </a:extLst>
          </p:cNvPr>
          <p:cNvSpPr txBox="1"/>
          <p:nvPr/>
        </p:nvSpPr>
        <p:spPr>
          <a:xfrm>
            <a:off x="6899819" y="4748432"/>
            <a:ext cx="4937472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Camera</a:t>
            </a:r>
          </a:p>
          <a:p>
            <a:r>
              <a:rPr lang="en-GB" sz="2400" dirty="0"/>
              <a:t>Infrared, radar, lidar, …</a:t>
            </a:r>
          </a:p>
          <a:p>
            <a:r>
              <a:rPr lang="en-GB" sz="2400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2010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1FB4FD-0D7F-4060-AF3A-907C1E89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83" y="741390"/>
            <a:ext cx="3694434" cy="5375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C8E7C-0FC0-4200-94F4-7244E1825C9E}"/>
              </a:ext>
            </a:extLst>
          </p:cNvPr>
          <p:cNvSpPr txBox="1"/>
          <p:nvPr/>
        </p:nvSpPr>
        <p:spPr>
          <a:xfrm>
            <a:off x="812049" y="475357"/>
            <a:ext cx="3634275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Perform customer service?</a:t>
            </a:r>
          </a:p>
          <a:p>
            <a:r>
              <a:rPr lang="en-GB" sz="2400" dirty="0"/>
              <a:t>Pass the Turing test?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19375-0B17-42C8-97B8-80D447978567}"/>
              </a:ext>
            </a:extLst>
          </p:cNvPr>
          <p:cNvSpPr txBox="1"/>
          <p:nvPr/>
        </p:nvSpPr>
        <p:spPr>
          <a:xfrm>
            <a:off x="812048" y="4658051"/>
            <a:ext cx="3634275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Instant messaging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EAC26-269A-41E0-8617-BFEFE9817553}"/>
              </a:ext>
            </a:extLst>
          </p:cNvPr>
          <p:cNvSpPr txBox="1"/>
          <p:nvPr/>
        </p:nvSpPr>
        <p:spPr>
          <a:xfrm>
            <a:off x="7781279" y="424798"/>
            <a:ext cx="3634275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Send text message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71A35-3926-4DF9-A4CE-14F99F42DAD0}"/>
              </a:ext>
            </a:extLst>
          </p:cNvPr>
          <p:cNvSpPr txBox="1"/>
          <p:nvPr/>
        </p:nvSpPr>
        <p:spPr>
          <a:xfrm>
            <a:off x="7552318" y="4893513"/>
            <a:ext cx="3634275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Receive text message</a:t>
            </a:r>
          </a:p>
        </p:txBody>
      </p:sp>
    </p:spTree>
    <p:extLst>
      <p:ext uri="{BB962C8B-B14F-4D97-AF65-F5344CB8AC3E}">
        <p14:creationId xmlns:p14="http://schemas.microsoft.com/office/powerpoint/2010/main" val="14916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921A3C-6C4E-4834-AC83-0501BC730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128" y="1087868"/>
            <a:ext cx="8681744" cy="46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1E51E-A17F-467A-BDDF-127DD5352A73}"/>
              </a:ext>
            </a:extLst>
          </p:cNvPr>
          <p:cNvSpPr txBox="1"/>
          <p:nvPr/>
        </p:nvSpPr>
        <p:spPr>
          <a:xfrm>
            <a:off x="812050" y="475357"/>
            <a:ext cx="296383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Win the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F6C77-D426-466B-8010-C2A70AD129F1}"/>
              </a:ext>
            </a:extLst>
          </p:cNvPr>
          <p:cNvSpPr txBox="1"/>
          <p:nvPr/>
        </p:nvSpPr>
        <p:spPr>
          <a:xfrm>
            <a:off x="623256" y="5072378"/>
            <a:ext cx="296383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Chess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5DC83-309F-4463-B6AD-8AD19C43EACC}"/>
              </a:ext>
            </a:extLst>
          </p:cNvPr>
          <p:cNvSpPr txBox="1"/>
          <p:nvPr/>
        </p:nvSpPr>
        <p:spPr>
          <a:xfrm>
            <a:off x="8529859" y="539125"/>
            <a:ext cx="296383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Make a move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D4C82-3EFD-4410-8186-3BD00F7AE5D5}"/>
              </a:ext>
            </a:extLst>
          </p:cNvPr>
          <p:cNvSpPr txBox="1"/>
          <p:nvPr/>
        </p:nvSpPr>
        <p:spPr>
          <a:xfrm>
            <a:off x="8472993" y="5108850"/>
            <a:ext cx="296383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Board state</a:t>
            </a:r>
          </a:p>
        </p:txBody>
      </p:sp>
    </p:spTree>
    <p:extLst>
      <p:ext uri="{BB962C8B-B14F-4D97-AF65-F5344CB8AC3E}">
        <p14:creationId xmlns:p14="http://schemas.microsoft.com/office/powerpoint/2010/main" val="367197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296B25E-E032-43CB-94C7-F6357F4AA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179" y="284786"/>
            <a:ext cx="3366099" cy="60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5568F-12A1-4DF2-8F54-9B25EFE76E1F}"/>
              </a:ext>
            </a:extLst>
          </p:cNvPr>
          <p:cNvSpPr txBox="1"/>
          <p:nvPr/>
        </p:nvSpPr>
        <p:spPr>
          <a:xfrm>
            <a:off x="812049" y="475357"/>
            <a:ext cx="3964667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Kill the player?</a:t>
            </a:r>
          </a:p>
          <a:p>
            <a:r>
              <a:rPr lang="en-GB" sz="2400" dirty="0"/>
              <a:t>Provide convincing behaviour?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3C09A-949A-45EB-B1B3-F2813DBA3177}"/>
              </a:ext>
            </a:extLst>
          </p:cNvPr>
          <p:cNvSpPr txBox="1"/>
          <p:nvPr/>
        </p:nvSpPr>
        <p:spPr>
          <a:xfrm>
            <a:off x="880289" y="5224779"/>
            <a:ext cx="263173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Game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14E0C-13AC-48CC-9992-43D756CE5F96}"/>
              </a:ext>
            </a:extLst>
          </p:cNvPr>
          <p:cNvSpPr txBox="1"/>
          <p:nvPr/>
        </p:nvSpPr>
        <p:spPr>
          <a:xfrm>
            <a:off x="7895237" y="542835"/>
            <a:ext cx="3634275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 err="1"/>
              <a:t>CharacterController.Move</a:t>
            </a:r>
            <a:r>
              <a:rPr lang="en-GB" sz="2400" dirty="0"/>
              <a:t>()</a:t>
            </a:r>
          </a:p>
          <a:p>
            <a:r>
              <a:rPr lang="en-GB" sz="2400" dirty="0"/>
              <a:t>Shooting</a:t>
            </a:r>
          </a:p>
          <a:p>
            <a:r>
              <a:rPr lang="en-GB" sz="2400" dirty="0"/>
              <a:t>Playing animations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F78EC-79EF-40B6-B960-25F4B0152A42}"/>
              </a:ext>
            </a:extLst>
          </p:cNvPr>
          <p:cNvSpPr txBox="1"/>
          <p:nvPr/>
        </p:nvSpPr>
        <p:spPr>
          <a:xfrm>
            <a:off x="7833822" y="4812983"/>
            <a:ext cx="3634275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 err="1"/>
              <a:t>Raycasts</a:t>
            </a:r>
            <a:endParaRPr lang="en-GB" sz="2400" dirty="0"/>
          </a:p>
          <a:p>
            <a:r>
              <a:rPr lang="en-GB" sz="2400" dirty="0"/>
              <a:t>Player / NPC positions</a:t>
            </a:r>
          </a:p>
          <a:p>
            <a:r>
              <a:rPr lang="en-GB" sz="2400" dirty="0"/>
              <a:t>Level geometry</a:t>
            </a:r>
          </a:p>
        </p:txBody>
      </p:sp>
    </p:spTree>
    <p:extLst>
      <p:ext uri="{BB962C8B-B14F-4D97-AF65-F5344CB8AC3E}">
        <p14:creationId xmlns:p14="http://schemas.microsoft.com/office/powerpoint/2010/main" val="9168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rson on busy street">
            <a:extLst>
              <a:ext uri="{FF2B5EF4-FFF2-40B4-BE49-F238E27FC236}">
                <a16:creationId xmlns:a16="http://schemas.microsoft.com/office/drawing/2014/main" id="{9BDC616E-7B59-4879-9C23-8B9EAB6F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38" y="846920"/>
            <a:ext cx="7384091" cy="4929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D3AD4-F281-45B2-9609-61915CE518D8}"/>
              </a:ext>
            </a:extLst>
          </p:cNvPr>
          <p:cNvSpPr txBox="1"/>
          <p:nvPr/>
        </p:nvSpPr>
        <p:spPr>
          <a:xfrm>
            <a:off x="664704" y="367016"/>
            <a:ext cx="314457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????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0E66F-22F4-4DD8-AE0E-13118F5F5EE6}"/>
              </a:ext>
            </a:extLst>
          </p:cNvPr>
          <p:cNvSpPr txBox="1"/>
          <p:nvPr/>
        </p:nvSpPr>
        <p:spPr>
          <a:xfrm>
            <a:off x="1039080" y="5255115"/>
            <a:ext cx="263173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Real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E72E6-0D4E-4967-BD30-DC2532C39D6C}"/>
              </a:ext>
            </a:extLst>
          </p:cNvPr>
          <p:cNvSpPr txBox="1"/>
          <p:nvPr/>
        </p:nvSpPr>
        <p:spPr>
          <a:xfrm>
            <a:off x="8521184" y="551681"/>
            <a:ext cx="2631736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Muscles</a:t>
            </a:r>
          </a:p>
          <a:p>
            <a:r>
              <a:rPr lang="en-GB" sz="2400" dirty="0"/>
              <a:t>Vocal cords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9D21E-7109-4325-A13D-42B0A3B68DE3}"/>
              </a:ext>
            </a:extLst>
          </p:cNvPr>
          <p:cNvSpPr txBox="1"/>
          <p:nvPr/>
        </p:nvSpPr>
        <p:spPr>
          <a:xfrm>
            <a:off x="8752087" y="3865554"/>
            <a:ext cx="2169929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Eyes</a:t>
            </a:r>
          </a:p>
          <a:p>
            <a:r>
              <a:rPr lang="en-GB" sz="2400" dirty="0"/>
              <a:t>Ears</a:t>
            </a:r>
          </a:p>
          <a:p>
            <a:r>
              <a:rPr lang="en-GB" sz="2400" dirty="0"/>
              <a:t>Nose</a:t>
            </a:r>
          </a:p>
          <a:p>
            <a:r>
              <a:rPr lang="en-GB" sz="2400" dirty="0"/>
              <a:t>Tongue</a:t>
            </a:r>
          </a:p>
          <a:p>
            <a:r>
              <a:rPr lang="en-GB" sz="2400" dirty="0"/>
              <a:t>Skin</a:t>
            </a:r>
          </a:p>
        </p:txBody>
      </p:sp>
    </p:spTree>
    <p:extLst>
      <p:ext uri="{BB962C8B-B14F-4D97-AF65-F5344CB8AC3E}">
        <p14:creationId xmlns:p14="http://schemas.microsoft.com/office/powerpoint/2010/main" val="190326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4495C4D-2F39-49E2-9794-1C885233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06" y="803470"/>
            <a:ext cx="7876588" cy="525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322F3-9384-40D1-99B0-1C91206CE794}"/>
              </a:ext>
            </a:extLst>
          </p:cNvPr>
          <p:cNvSpPr txBox="1"/>
          <p:nvPr/>
        </p:nvSpPr>
        <p:spPr>
          <a:xfrm>
            <a:off x="664704" y="367016"/>
            <a:ext cx="3144573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Win the game?</a:t>
            </a:r>
          </a:p>
          <a:p>
            <a:r>
              <a:rPr lang="en-GB" sz="2400" dirty="0"/>
              <a:t>Have fun?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257CD-6495-49B3-8A07-9C02B197CA65}"/>
              </a:ext>
            </a:extLst>
          </p:cNvPr>
          <p:cNvSpPr txBox="1"/>
          <p:nvPr/>
        </p:nvSpPr>
        <p:spPr>
          <a:xfrm>
            <a:off x="453163" y="5082317"/>
            <a:ext cx="314457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Game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F6E4C-BAF4-45FE-B718-E5015C5AA3CD}"/>
              </a:ext>
            </a:extLst>
          </p:cNvPr>
          <p:cNvSpPr txBox="1"/>
          <p:nvPr/>
        </p:nvSpPr>
        <p:spPr>
          <a:xfrm>
            <a:off x="8780572" y="453451"/>
            <a:ext cx="314457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Controller 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B94E8-825F-4BF1-ABA1-7268803BC8EE}"/>
              </a:ext>
            </a:extLst>
          </p:cNvPr>
          <p:cNvSpPr txBox="1"/>
          <p:nvPr/>
        </p:nvSpPr>
        <p:spPr>
          <a:xfrm>
            <a:off x="8462007" y="4834888"/>
            <a:ext cx="3144573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Graphics</a:t>
            </a:r>
          </a:p>
          <a:p>
            <a:r>
              <a:rPr lang="en-GB" sz="2400" dirty="0"/>
              <a:t>Sound</a:t>
            </a:r>
          </a:p>
          <a:p>
            <a:r>
              <a:rPr lang="en-GB" sz="2400" dirty="0"/>
              <a:t>Haptic feedback</a:t>
            </a:r>
          </a:p>
        </p:txBody>
      </p:sp>
    </p:spTree>
    <p:extLst>
      <p:ext uri="{BB962C8B-B14F-4D97-AF65-F5344CB8AC3E}">
        <p14:creationId xmlns:p14="http://schemas.microsoft.com/office/powerpoint/2010/main" val="142300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E937EE0-4B7C-41E3-A1D8-0B450EF2D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65528" r="59795" b="9057"/>
          <a:stretch/>
        </p:blipFill>
        <p:spPr bwMode="auto">
          <a:xfrm>
            <a:off x="3583928" y="1558146"/>
            <a:ext cx="4354573" cy="374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575AA-2274-4EE3-86D4-9B31AD95381E}"/>
              </a:ext>
            </a:extLst>
          </p:cNvPr>
          <p:cNvSpPr txBox="1"/>
          <p:nvPr/>
        </p:nvSpPr>
        <p:spPr>
          <a:xfrm>
            <a:off x="1477000" y="859002"/>
            <a:ext cx="2570328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Performance</a:t>
            </a:r>
          </a:p>
          <a:p>
            <a:r>
              <a:rPr lang="en-GB" sz="2400" dirty="0"/>
              <a:t>Reach the end of the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A1C66-8A39-4BDF-B9FD-6ADE0C10743A}"/>
              </a:ext>
            </a:extLst>
          </p:cNvPr>
          <p:cNvSpPr txBox="1"/>
          <p:nvPr/>
        </p:nvSpPr>
        <p:spPr>
          <a:xfrm>
            <a:off x="803320" y="4716587"/>
            <a:ext cx="309450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Environment</a:t>
            </a:r>
          </a:p>
          <a:p>
            <a:r>
              <a:rPr lang="en-GB" sz="2400" dirty="0"/>
              <a:t>Game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F1EE-AD6C-42BF-AD94-6F66A0C76B56}"/>
              </a:ext>
            </a:extLst>
          </p:cNvPr>
          <p:cNvSpPr txBox="1"/>
          <p:nvPr/>
        </p:nvSpPr>
        <p:spPr>
          <a:xfrm>
            <a:off x="7711924" y="346789"/>
            <a:ext cx="3094506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Actuators</a:t>
            </a:r>
          </a:p>
          <a:p>
            <a:r>
              <a:rPr lang="en-GB" sz="2400" dirty="0"/>
              <a:t>Move left/right</a:t>
            </a:r>
          </a:p>
          <a:p>
            <a:r>
              <a:rPr lang="en-GB" sz="2400" dirty="0"/>
              <a:t>Jump</a:t>
            </a:r>
          </a:p>
          <a:p>
            <a:r>
              <a:rPr lang="en-GB" sz="2400" dirty="0"/>
              <a:t>Sprint</a:t>
            </a:r>
          </a:p>
          <a:p>
            <a:r>
              <a:rPr lang="en-GB" sz="2400" dirty="0"/>
              <a:t>Crouch</a:t>
            </a:r>
          </a:p>
          <a:p>
            <a:r>
              <a:rPr lang="en-GB" sz="2400" dirty="0"/>
              <a:t>Shoot fireball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3812A-D5FE-4FF8-8BE3-5BD85B4F87B7}"/>
              </a:ext>
            </a:extLst>
          </p:cNvPr>
          <p:cNvSpPr txBox="1"/>
          <p:nvPr/>
        </p:nvSpPr>
        <p:spPr>
          <a:xfrm>
            <a:off x="6790441" y="4716587"/>
            <a:ext cx="493747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Sensors</a:t>
            </a:r>
          </a:p>
          <a:p>
            <a:r>
              <a:rPr lang="en-GB" sz="2400" dirty="0"/>
              <a:t>Position of ground, enemies, coins, …</a:t>
            </a:r>
          </a:p>
        </p:txBody>
      </p:sp>
      <p:pic>
        <p:nvPicPr>
          <p:cNvPr id="1028" name="Picture 4" descr="Amazon.com: Official Original Nintendo NES Controller: Video Games">
            <a:extLst>
              <a:ext uri="{FF2B5EF4-FFF2-40B4-BE49-F238E27FC236}">
                <a16:creationId xmlns:a16="http://schemas.microsoft.com/office/drawing/2014/main" id="{DB92830D-D37A-430E-998C-685614CB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029" y="1327584"/>
            <a:ext cx="2274159" cy="165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1667-8C52-427F-ADFC-F2232FCB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Sensing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4B783-62AA-4A8C-9FEB-191883141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common way for game agents to sense the world is using </a:t>
            </a:r>
            <a:r>
              <a:rPr lang="en-GB" b="1" dirty="0" err="1"/>
              <a:t>raycasts</a:t>
            </a:r>
            <a:endParaRPr lang="en-GB" b="1" dirty="0"/>
          </a:p>
          <a:p>
            <a:r>
              <a:rPr lang="en-GB" dirty="0"/>
              <a:t>Cast a </a:t>
            </a:r>
            <a:r>
              <a:rPr lang="en-GB" b="1" dirty="0"/>
              <a:t>ray (straight line) </a:t>
            </a:r>
            <a:r>
              <a:rPr lang="en-GB" dirty="0"/>
              <a:t>from the agent out into the world</a:t>
            </a:r>
          </a:p>
          <a:p>
            <a:r>
              <a:rPr lang="en-GB" dirty="0"/>
              <a:t>Test if the ray hits a </a:t>
            </a:r>
            <a:r>
              <a:rPr lang="en-GB" b="1" dirty="0"/>
              <a:t>collider</a:t>
            </a:r>
          </a:p>
          <a:p>
            <a:r>
              <a:rPr lang="en-GB" dirty="0"/>
              <a:t>Unity: </a:t>
            </a:r>
            <a:r>
              <a:rPr lang="en-GB" dirty="0" err="1">
                <a:latin typeface="Consolas" panose="020B0609020204030204" pitchFamily="49" charset="0"/>
              </a:rPr>
              <a:t>Physics.Raycast</a:t>
            </a:r>
            <a:r>
              <a:rPr lang="en-GB" dirty="0"/>
              <a:t> (for 3D), </a:t>
            </a:r>
            <a:r>
              <a:rPr lang="en-GB" dirty="0">
                <a:latin typeface="Consolas" panose="020B0609020204030204" pitchFamily="49" charset="0"/>
              </a:rPr>
              <a:t>Physics2D.Raycast</a:t>
            </a:r>
            <a:r>
              <a:rPr lang="en-GB" dirty="0"/>
              <a:t> (for 2D)</a:t>
            </a:r>
          </a:p>
        </p:txBody>
      </p:sp>
    </p:spTree>
    <p:extLst>
      <p:ext uri="{BB962C8B-B14F-4D97-AF65-F5344CB8AC3E}">
        <p14:creationId xmlns:p14="http://schemas.microsoft.com/office/powerpoint/2010/main" val="23081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Widescreen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Sensing the world</vt:lpstr>
      <vt:lpstr>PowerPoint Presentation</vt:lpstr>
      <vt:lpstr>Implementing AI to play Mario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Powley</dc:creator>
  <cp:lastModifiedBy>ed powley</cp:lastModifiedBy>
  <cp:revision>13</cp:revision>
  <dcterms:created xsi:type="dcterms:W3CDTF">2021-01-28T13:01:21Z</dcterms:created>
  <dcterms:modified xsi:type="dcterms:W3CDTF">2021-11-09T23:04:30Z</dcterms:modified>
</cp:coreProperties>
</file>